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594" r:id="rId3"/>
    <p:sldId id="614" r:id="rId4"/>
    <p:sldId id="595" r:id="rId5"/>
    <p:sldId id="621" r:id="rId6"/>
    <p:sldId id="601" r:id="rId7"/>
    <p:sldId id="615" r:id="rId8"/>
    <p:sldId id="607" r:id="rId9"/>
    <p:sldId id="616"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78" autoAdjust="0"/>
    <p:restoredTop sz="68684" autoAdjust="0"/>
  </p:normalViewPr>
  <p:slideViewPr>
    <p:cSldViewPr snapToGrid="0" snapToObjects="1">
      <p:cViewPr varScale="1">
        <p:scale>
          <a:sx n="79" d="100"/>
          <a:sy n="79" d="100"/>
        </p:scale>
        <p:origin x="21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presentations we introduce different types of classification errors and discuss the role of selecting classification</a:t>
            </a:r>
            <a:r>
              <a:rPr lang="en-US" baseline="0" dirty="0"/>
              <a:t> threshold for balancing these error types.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defining what classification error is. So, classification error refers to classifying a record as belonging to one class when it belongs to another class. Suppose that the target categorical variable has two levels. True and false. In that case we can have two types of classification errors. An observation that is false that we have classified as true, which is referred to as a false positive, and also the observation that is true but we have classified as false, this error type is referred to as false negative.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84533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some examples of different error types. So, declining a loan application of a creditworthy applicant is considered as false negative. Also, approving the loan application of a customer who was not creditworthy is considered as false positive. Again, diagnosing a patient with cancer by mistake is considered a false positive. Not detecting a tumor in a patient is considered a false negative.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41012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Confusion matrix is considered as an effective way to look at the false positive and false negative predictions. In a confusion matrix, the rows represent the actual values of a category. However, each column represents the predicted value for the observations. So, as you can see, we have four different scenarios, true negative where the actual scenario was negative and was predicted as negative, true positive where the actual observation was positive and was predicted as positive, false positive where the actual observation was negative but was predicted as positive, and false negative where the actual observation was positive and was predicted as negative.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781910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here is an easy way to remember what each error types represent. Each prediction type has two parts into it, whether the model got it correct or not, and what the model guessed. So, the first part is referring to whether the model got it right or not. When we say true, it means that the model predicted it correctly. The second part refers to what the model predicted. So true positive means that the prediction was correct, and positive means that the model was predicting the class to be positive. So true positive means that the observation was positive, and the model correctly predicted that. Similarly, if we consider false negative, first we know that the model has predicted the observation as negative, but the model has got it wrong because it’s false. So, we can say that in reality it was positive, but it was predicted as being negative.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19325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you might ask yourself which error type is more significant for a classification model? Well the answer depends on the problem. For some examples, false negatives are more critical while in some other applications, false positives might be more important. For example, if you recall in the previous examples, false positive results in a huge loss for the bank, while a false negative leaves a patient to die. Most of the classification models, including logistic regression, provide probability as their output. Subsequently a threshold needs to be applied to decide the positive and negative cases. By varying the level of the threshold, one can trade the false positive for false negative and vice versa.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89661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visual representation is shown in here. As we can see, increasing the threshold value means that we will be stricter in classifying an observation as positive. This results in lowering the false positives and true positives and increasing true and false positive together. On the other hand, lowering the threshold results in decreased false and true negatives and increased false and true positives. As a result, if false positives are more critical than false negatives, we should increase the threshold so that only observations with high probability of positives are being considered as positive cases.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589129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consider the default example again. In this case we want to make a prediction for a default applicant. So, the first thing that we do is divide the data set into the train and test data sets. In order to do that we use the sample function and we take 80 percent of the data at random. So, index train is a vector that contains elements of the train data set. So, we can see default _train is the rows of the default data set that are included in the index train. Whatever is left can be included in the test. So, default underline test is the default, and then the row index in here minus index train. We can then use the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function to build the logistic regression model. So, we have model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default against all available variables, data is the default train, and the family is binomial. Remember that the family binomial represents the logistic regression models. Then we can read the probability of the default models as </a:t>
            </a:r>
            <a:r>
              <a:rPr lang="en-US" sz="1200" kern="1200" dirty="0" err="1">
                <a:solidFill>
                  <a:schemeClr val="tx1"/>
                </a:solidFill>
                <a:effectLst/>
                <a:latin typeface="+mn-lt"/>
                <a:ea typeface="+mn-ea"/>
                <a:cs typeface="+mn-cs"/>
              </a:rPr>
              <a:t>prob</a:t>
            </a:r>
            <a:r>
              <a:rPr lang="en-US" sz="1200" kern="1200" dirty="0">
                <a:solidFill>
                  <a:schemeClr val="tx1"/>
                </a:solidFill>
                <a:effectLst/>
                <a:latin typeface="+mn-lt"/>
                <a:ea typeface="+mn-ea"/>
                <a:cs typeface="+mn-cs"/>
              </a:rPr>
              <a:t> by using the predict function. So, we pass the model to the predict function and in here we use the default test to predict the default status of the applicant in the test data set. The type is set to response so that the output of the predict function is probability. Now that we have the probabilities, we need to use a cut off or a threshold to decide the classes. So, we can say class prediction is going to be yes or no depending on whether probability is greater than the cutoff. So, the if else function in here would set the class prediction as yes if the probability is greater than the cutoff and setting it to the no if the probability is less than the cut off value. Now that we have the class predictions, and the actual values of the default, we can form the confusion matrix. We can use the confusion matrix which is a part of the caret library to compare the class predictions against the actual values of default in the test data set. The predicted values are shown in the rows and the reference values are shown as columns. So, as we can see, we have 1,923 true negative cases, 17 true positive cases, 53 false negative cases and seven false positive cases.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400043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examine the effects of changing the cut off or threshold of the false negative or false positive errors. So, if we decrease the cut off from 0.5 to 0.3, it means that more and more applicants can be considered as positive, which in this case means they are defaulted. As a result, as we can see the false negative rate is reduced, but false positives are increased to 29. On the other hand, if we increase the cut off threshold to 0.7, this means that we only consider an applicant as being defaulted only if the probability of the default exceeds 0.7. The result of this is that the false negatives would be increased but false positive would decrease.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2181341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2/4/19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Classification Errors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6_5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5150" y="4903788"/>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6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00331" y="1032872"/>
            <a:ext cx="7083669" cy="2723823"/>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Classification Error: Classifying a record as belonging to one class when it belongs to another class.</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Suppose the target categorical variable has two levels: “True” and “False”. Two types of classification errors are possible. </a:t>
            </a:r>
            <a:br>
              <a:rPr lang="en-US" sz="1900" dirty="0">
                <a:solidFill>
                  <a:schemeClr val="tx2">
                    <a:lumMod val="75000"/>
                  </a:schemeClr>
                </a:solidFill>
                <a:latin typeface="Garamond" panose="02020404030301010803" pitchFamily="18" charset="0"/>
                <a:ea typeface="Arial" charset="0"/>
                <a:cs typeface="Arial" charset="0"/>
              </a:rPr>
            </a:br>
            <a:endParaRPr lang="en-US" sz="1900" dirty="0">
              <a:solidFill>
                <a:schemeClr val="tx2">
                  <a:lumMod val="75000"/>
                </a:schemeClr>
              </a:solidFill>
              <a:latin typeface="Garamond" panose="02020404030301010803" pitchFamily="18" charset="0"/>
              <a:ea typeface="Arial" charset="0"/>
              <a:cs typeface="Arial" charset="0"/>
            </a:endParaRP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The observation is false but it is classified as true (false positive)</a:t>
            </a: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The observation is true but it is classified as false (false negative)</a:t>
            </a:r>
          </a:p>
          <a:p>
            <a:pPr lvl="1">
              <a:defRPr/>
            </a:pPr>
            <a:endParaRPr lang="en-US" sz="19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051244" y="359570"/>
            <a:ext cx="6567488" cy="373856"/>
          </a:xfrm>
        </p:spPr>
        <p:txBody>
          <a:bodyPr>
            <a:normAutofit fontScale="90000"/>
          </a:bodyPr>
          <a:lstStyle/>
          <a:p>
            <a:r>
              <a:rPr lang="en-US" altLang="en-US" dirty="0"/>
              <a:t>Classification Error</a:t>
            </a:r>
            <a:endParaRPr dirty="0"/>
          </a:p>
        </p:txBody>
      </p:sp>
      <p:pic>
        <p:nvPicPr>
          <p:cNvPr id="2" name="6_5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8300" y="4656138"/>
            <a:ext cx="487363" cy="487362"/>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1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00331" y="1032872"/>
            <a:ext cx="7083669" cy="2723823"/>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Declining the loan application of a creditworthy applicant (false negative)</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Approving the loan application of a customer who was not creditworthy (false positive)</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Diagnosing a patient with a cancer by mistake (false positive) </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Not detecting a tumor in a patient (false negative) </a:t>
            </a:r>
          </a:p>
        </p:txBody>
      </p:sp>
      <p:sp>
        <p:nvSpPr>
          <p:cNvPr id="38915" name="Title 4"/>
          <p:cNvSpPr>
            <a:spLocks noGrp="1"/>
          </p:cNvSpPr>
          <p:nvPr>
            <p:ph type="title"/>
          </p:nvPr>
        </p:nvSpPr>
        <p:spPr>
          <a:xfrm>
            <a:off x="2051244" y="359570"/>
            <a:ext cx="6567488" cy="373856"/>
          </a:xfrm>
        </p:spPr>
        <p:txBody>
          <a:bodyPr>
            <a:normAutofit fontScale="90000"/>
          </a:bodyPr>
          <a:lstStyle/>
          <a:p>
            <a:r>
              <a:rPr lang="en-US" dirty="0"/>
              <a:t>Examples</a:t>
            </a:r>
            <a:endParaRPr dirty="0"/>
          </a:p>
        </p:txBody>
      </p:sp>
      <p:pic>
        <p:nvPicPr>
          <p:cNvPr id="2" name="6_5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3850" y="4460875"/>
            <a:ext cx="487363" cy="487363"/>
          </a:xfrm>
          <a:prstGeom prst="rect">
            <a:avLst/>
          </a:prstGeom>
        </p:spPr>
      </p:pic>
    </p:spTree>
    <p:extLst>
      <p:ext uri="{BB962C8B-B14F-4D97-AF65-F5344CB8AC3E}">
        <p14:creationId xmlns:p14="http://schemas.microsoft.com/office/powerpoint/2010/main" val="361493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7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Confusion Matrix</a:t>
            </a:r>
            <a:endParaRPr dirty="0"/>
          </a:p>
        </p:txBody>
      </p:sp>
      <p:sp>
        <p:nvSpPr>
          <p:cNvPr id="5" name="Rectangle 5"/>
          <p:cNvSpPr>
            <a:spLocks noChangeArrowheads="1"/>
          </p:cNvSpPr>
          <p:nvPr/>
        </p:nvSpPr>
        <p:spPr bwMode="auto">
          <a:xfrm>
            <a:off x="1131733" y="822577"/>
            <a:ext cx="4153416" cy="2400657"/>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600" b="1" dirty="0">
                <a:solidFill>
                  <a:schemeClr val="tx2">
                    <a:lumMod val="75000"/>
                  </a:schemeClr>
                </a:solidFill>
                <a:latin typeface="Garamond" panose="02020404030301010803" pitchFamily="18" charset="0"/>
                <a:ea typeface="Arial" charset="0"/>
                <a:cs typeface="Arial" charset="0"/>
              </a:rPr>
              <a:t>TN</a:t>
            </a:r>
            <a:r>
              <a:rPr lang="en-US" sz="1600" dirty="0">
                <a:solidFill>
                  <a:schemeClr val="tx2">
                    <a:lumMod val="75000"/>
                  </a:schemeClr>
                </a:solidFill>
                <a:latin typeface="Garamond" panose="02020404030301010803" pitchFamily="18" charset="0"/>
                <a:ea typeface="Arial" charset="0"/>
                <a:cs typeface="Arial" charset="0"/>
              </a:rPr>
              <a:t> is the number of correct predictions that an instance is negative (True Negative),</a:t>
            </a:r>
          </a:p>
          <a:p>
            <a:pPr marL="342900" indent="-342900">
              <a:buFont typeface="Wingdings" panose="05000000000000000000" pitchFamily="2" charset="2"/>
              <a:buChar char="§"/>
              <a:defRPr/>
            </a:pPr>
            <a:r>
              <a:rPr lang="en-US" sz="1600" b="1" dirty="0">
                <a:solidFill>
                  <a:schemeClr val="tx2">
                    <a:lumMod val="75000"/>
                  </a:schemeClr>
                </a:solidFill>
                <a:latin typeface="Garamond" panose="02020404030301010803" pitchFamily="18" charset="0"/>
                <a:ea typeface="Arial" charset="0"/>
                <a:cs typeface="Arial" charset="0"/>
              </a:rPr>
              <a:t>FP</a:t>
            </a:r>
            <a:r>
              <a:rPr lang="en-US" sz="1600" dirty="0">
                <a:solidFill>
                  <a:schemeClr val="tx2">
                    <a:lumMod val="75000"/>
                  </a:schemeClr>
                </a:solidFill>
                <a:latin typeface="Garamond" panose="02020404030301010803" pitchFamily="18" charset="0"/>
                <a:ea typeface="Arial" charset="0"/>
                <a:cs typeface="Arial" charset="0"/>
              </a:rPr>
              <a:t> is the number of incorrect predictions that an instance is positive,</a:t>
            </a:r>
          </a:p>
          <a:p>
            <a:pPr marL="342900" indent="-342900">
              <a:buFont typeface="Wingdings" panose="05000000000000000000" pitchFamily="2" charset="2"/>
              <a:buChar char="§"/>
              <a:defRPr/>
            </a:pPr>
            <a:r>
              <a:rPr lang="en-US" sz="1600" b="1" dirty="0">
                <a:solidFill>
                  <a:schemeClr val="tx2">
                    <a:lumMod val="75000"/>
                  </a:schemeClr>
                </a:solidFill>
                <a:latin typeface="Garamond" panose="02020404030301010803" pitchFamily="18" charset="0"/>
                <a:ea typeface="Arial" charset="0"/>
                <a:cs typeface="Arial" charset="0"/>
              </a:rPr>
              <a:t>FN</a:t>
            </a:r>
            <a:r>
              <a:rPr lang="en-US" sz="1600" dirty="0">
                <a:solidFill>
                  <a:schemeClr val="tx2">
                    <a:lumMod val="75000"/>
                  </a:schemeClr>
                </a:solidFill>
                <a:latin typeface="Garamond" panose="02020404030301010803" pitchFamily="18" charset="0"/>
                <a:ea typeface="Arial" charset="0"/>
                <a:cs typeface="Arial" charset="0"/>
              </a:rPr>
              <a:t> is the number of incorrect of predictions that an instance negative, and</a:t>
            </a:r>
          </a:p>
          <a:p>
            <a:pPr marL="342900" indent="-342900">
              <a:buFont typeface="Wingdings" panose="05000000000000000000" pitchFamily="2" charset="2"/>
              <a:buChar char="§"/>
              <a:defRPr/>
            </a:pPr>
            <a:r>
              <a:rPr lang="en-US" sz="1600" b="1" dirty="0">
                <a:solidFill>
                  <a:schemeClr val="tx2">
                    <a:lumMod val="75000"/>
                  </a:schemeClr>
                </a:solidFill>
                <a:latin typeface="Garamond" panose="02020404030301010803" pitchFamily="18" charset="0"/>
                <a:ea typeface="Arial" charset="0"/>
                <a:cs typeface="Arial" charset="0"/>
              </a:rPr>
              <a:t>TP</a:t>
            </a:r>
            <a:r>
              <a:rPr lang="en-US" sz="1600" dirty="0">
                <a:solidFill>
                  <a:schemeClr val="tx2">
                    <a:lumMod val="75000"/>
                  </a:schemeClr>
                </a:solidFill>
                <a:latin typeface="Garamond" panose="02020404030301010803" pitchFamily="18" charset="0"/>
                <a:ea typeface="Arial" charset="0"/>
                <a:cs typeface="Arial" charset="0"/>
              </a:rPr>
              <a:t> is the number of correct predictions that an instance is positive.</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13896189"/>
              </p:ext>
            </p:extLst>
          </p:nvPr>
        </p:nvGraphicFramePr>
        <p:xfrm>
          <a:off x="5480260" y="922675"/>
          <a:ext cx="3325176" cy="2768753"/>
        </p:xfrm>
        <a:graphic>
          <a:graphicData uri="http://schemas.openxmlformats.org/drawingml/2006/table">
            <a:tbl>
              <a:tblPr/>
              <a:tblGrid>
                <a:gridCol w="831294">
                  <a:extLst>
                    <a:ext uri="{9D8B030D-6E8A-4147-A177-3AD203B41FA5}">
                      <a16:colId xmlns:a16="http://schemas.microsoft.com/office/drawing/2014/main" val="3092108129"/>
                    </a:ext>
                  </a:extLst>
                </a:gridCol>
                <a:gridCol w="831294">
                  <a:extLst>
                    <a:ext uri="{9D8B030D-6E8A-4147-A177-3AD203B41FA5}">
                      <a16:colId xmlns:a16="http://schemas.microsoft.com/office/drawing/2014/main" val="524101475"/>
                    </a:ext>
                  </a:extLst>
                </a:gridCol>
                <a:gridCol w="831294">
                  <a:extLst>
                    <a:ext uri="{9D8B030D-6E8A-4147-A177-3AD203B41FA5}">
                      <a16:colId xmlns:a16="http://schemas.microsoft.com/office/drawing/2014/main" val="2891452845"/>
                    </a:ext>
                  </a:extLst>
                </a:gridCol>
                <a:gridCol w="831294">
                  <a:extLst>
                    <a:ext uri="{9D8B030D-6E8A-4147-A177-3AD203B41FA5}">
                      <a16:colId xmlns:a16="http://schemas.microsoft.com/office/drawing/2014/main" val="1879967985"/>
                    </a:ext>
                  </a:extLst>
                </a:gridCol>
              </a:tblGrid>
              <a:tr h="428642">
                <a:tc rowSpan="2" gridSpan="2">
                  <a:txBody>
                    <a:bodyPr/>
                    <a:lstStyle/>
                    <a:p>
                      <a:pPr algn="ctr"/>
                      <a:endParaRPr lang="en-US" sz="120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rowSpan="2" hMerge="1">
                  <a:txBody>
                    <a:bodyPr/>
                    <a:lstStyle/>
                    <a:p>
                      <a:endParaRPr lang="en-US"/>
                    </a:p>
                  </a:txBody>
                  <a:tcPr/>
                </a:tc>
                <a:tc gridSpan="2">
                  <a:txBody>
                    <a:bodyPr/>
                    <a:lstStyle/>
                    <a:p>
                      <a:pPr algn="ctr"/>
                      <a:r>
                        <a:rPr lang="en-US" sz="1200">
                          <a:effectLst/>
                        </a:rPr>
                        <a:t>Predicted</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hMerge="1">
                  <a:txBody>
                    <a:bodyPr/>
                    <a:lstStyle/>
                    <a:p>
                      <a:endParaRPr lang="en-US"/>
                    </a:p>
                  </a:txBody>
                  <a:tcPr/>
                </a:tc>
                <a:extLst>
                  <a:ext uri="{0D108BD9-81ED-4DB2-BD59-A6C34878D82A}">
                    <a16:rowId xmlns:a16="http://schemas.microsoft.com/office/drawing/2014/main" val="3138155158"/>
                  </a:ext>
                </a:extLst>
              </a:tr>
              <a:tr h="780037">
                <a:tc gridSpan="2" vMerge="1">
                  <a:txBody>
                    <a:bodyPr/>
                    <a:lstStyle/>
                    <a:p>
                      <a:endParaRPr lang="en-US"/>
                    </a:p>
                  </a:txBody>
                  <a:tcPr/>
                </a:tc>
                <a:tc hMerge="1" vMerge="1">
                  <a:txBody>
                    <a:bodyPr/>
                    <a:lstStyle/>
                    <a:p>
                      <a:endParaRPr lang="en-US"/>
                    </a:p>
                  </a:txBody>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617495501"/>
                  </a:ext>
                </a:extLst>
              </a:tr>
              <a:tr h="780037">
                <a:tc rowSpan="2">
                  <a:txBody>
                    <a:bodyPr/>
                    <a:lstStyle/>
                    <a:p>
                      <a:pPr algn="ctr"/>
                      <a:r>
                        <a:rPr lang="en-US" sz="1200" dirty="0">
                          <a:effectLst/>
                        </a:rPr>
                        <a:t>Actual</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TN</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1706790617"/>
                  </a:ext>
                </a:extLst>
              </a:tr>
              <a:tr h="780037">
                <a:tc vMerge="1">
                  <a:txBody>
                    <a:bodyPr/>
                    <a:lstStyle/>
                    <a:p>
                      <a:endParaRPr lang="en-US"/>
                    </a:p>
                  </a:txBody>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FN</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2675353329"/>
                  </a:ext>
                </a:extLst>
              </a:tr>
            </a:tbl>
          </a:graphicData>
        </a:graphic>
      </p:graphicFrame>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6_5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4720" y="4150160"/>
            <a:ext cx="487363" cy="487363"/>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8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1543050" y="1085850"/>
            <a:ext cx="6057900" cy="24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013" u="sng"/>
          </a:p>
        </p:txBody>
      </p:sp>
      <p:sp>
        <p:nvSpPr>
          <p:cNvPr id="10246" name="Text Box 6"/>
          <p:cNvSpPr txBox="1">
            <a:spLocks noChangeArrowheads="1"/>
          </p:cNvSpPr>
          <p:nvPr/>
        </p:nvSpPr>
        <p:spPr bwMode="auto">
          <a:xfrm>
            <a:off x="3429000" y="1731361"/>
            <a:ext cx="32575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700">
                <a:latin typeface="Arial" panose="020B0604020202020204" pitchFamily="34" charset="0"/>
              </a:rPr>
              <a:t>True  Positive</a:t>
            </a:r>
            <a:endParaRPr lang="en-US" altLang="en-US" sz="2700">
              <a:latin typeface="Arial" panose="020B0604020202020204" pitchFamily="34" charset="0"/>
            </a:endParaRPr>
          </a:p>
        </p:txBody>
      </p:sp>
      <p:sp>
        <p:nvSpPr>
          <p:cNvPr id="10247" name="Text Box 7"/>
          <p:cNvSpPr txBox="1">
            <a:spLocks noChangeArrowheads="1"/>
          </p:cNvSpPr>
          <p:nvPr/>
        </p:nvSpPr>
        <p:spPr bwMode="auto">
          <a:xfrm>
            <a:off x="2030267" y="919970"/>
            <a:ext cx="56007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dirty="0">
                <a:solidFill>
                  <a:schemeClr val="tx2">
                    <a:lumMod val="75000"/>
                  </a:schemeClr>
                </a:solidFill>
                <a:latin typeface="Garamond" panose="02020404030301010803" pitchFamily="18" charset="0"/>
                <a:ea typeface="Arial" charset="0"/>
                <a:cs typeface="Arial" charset="0"/>
              </a:rPr>
              <a:t>Two parts to each:  whether the model got it correct or not, and what the model guessed.  </a:t>
            </a:r>
            <a:endParaRPr lang="en-US" altLang="en-US" sz="1600" dirty="0">
              <a:solidFill>
                <a:schemeClr val="tx2">
                  <a:lumMod val="75000"/>
                </a:schemeClr>
              </a:solidFill>
              <a:latin typeface="Garamond" panose="02020404030301010803" pitchFamily="18" charset="0"/>
              <a:ea typeface="Arial" charset="0"/>
              <a:cs typeface="Arial" charset="0"/>
            </a:endParaRPr>
          </a:p>
        </p:txBody>
      </p:sp>
      <p:sp>
        <p:nvSpPr>
          <p:cNvPr id="10248" name="Text Box 8"/>
          <p:cNvSpPr txBox="1">
            <a:spLocks noChangeArrowheads="1"/>
          </p:cNvSpPr>
          <p:nvPr/>
        </p:nvSpPr>
        <p:spPr bwMode="auto">
          <a:xfrm>
            <a:off x="2000250" y="2360010"/>
            <a:ext cx="2457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1600" dirty="0">
                <a:solidFill>
                  <a:schemeClr val="tx2">
                    <a:lumMod val="75000"/>
                  </a:schemeClr>
                </a:solidFill>
                <a:latin typeface="Garamond" panose="02020404030301010803" pitchFamily="18" charset="0"/>
                <a:ea typeface="Arial" charset="0"/>
                <a:cs typeface="Arial" charset="0"/>
              </a:rPr>
              <a:t>Did the model get it correct? True, so the model did get it correct.</a:t>
            </a:r>
            <a:endParaRPr lang="en-US" altLang="en-US" sz="1600" dirty="0">
              <a:solidFill>
                <a:schemeClr val="tx2">
                  <a:lumMod val="75000"/>
                </a:schemeClr>
              </a:solidFill>
              <a:latin typeface="Garamond" panose="02020404030301010803" pitchFamily="18" charset="0"/>
              <a:ea typeface="Arial" charset="0"/>
              <a:cs typeface="Arial" charset="0"/>
            </a:endParaRPr>
          </a:p>
        </p:txBody>
      </p:sp>
      <p:sp>
        <p:nvSpPr>
          <p:cNvPr id="10250" name="Rectangle 10"/>
          <p:cNvSpPr>
            <a:spLocks noChangeArrowheads="1"/>
          </p:cNvSpPr>
          <p:nvPr/>
        </p:nvSpPr>
        <p:spPr bwMode="auto">
          <a:xfrm>
            <a:off x="3429000" y="1788510"/>
            <a:ext cx="800100" cy="400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0251" name="Rectangle 11"/>
          <p:cNvSpPr>
            <a:spLocks noChangeArrowheads="1"/>
          </p:cNvSpPr>
          <p:nvPr/>
        </p:nvSpPr>
        <p:spPr bwMode="auto">
          <a:xfrm>
            <a:off x="4286250" y="1788510"/>
            <a:ext cx="1371600" cy="400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0252" name="Line 12"/>
          <p:cNvSpPr>
            <a:spLocks noChangeShapeType="1"/>
          </p:cNvSpPr>
          <p:nvPr/>
        </p:nvSpPr>
        <p:spPr bwMode="auto">
          <a:xfrm flipH="1">
            <a:off x="3371850" y="2188560"/>
            <a:ext cx="342900" cy="228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0253" name="Line 13"/>
          <p:cNvSpPr>
            <a:spLocks noChangeShapeType="1"/>
          </p:cNvSpPr>
          <p:nvPr/>
        </p:nvSpPr>
        <p:spPr bwMode="auto">
          <a:xfrm>
            <a:off x="4914900" y="2188560"/>
            <a:ext cx="514350" cy="40005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0254" name="Text Box 14"/>
          <p:cNvSpPr txBox="1">
            <a:spLocks noChangeArrowheads="1"/>
          </p:cNvSpPr>
          <p:nvPr/>
        </p:nvSpPr>
        <p:spPr bwMode="auto">
          <a:xfrm>
            <a:off x="3859067" y="3251040"/>
            <a:ext cx="32575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700">
                <a:latin typeface="Arial" panose="020B0604020202020204" pitchFamily="34" charset="0"/>
              </a:rPr>
              <a:t>False  Negative</a:t>
            </a:r>
            <a:endParaRPr lang="en-US" altLang="en-US" sz="2700">
              <a:latin typeface="Arial" panose="020B0604020202020204" pitchFamily="34" charset="0"/>
            </a:endParaRPr>
          </a:p>
        </p:txBody>
      </p:sp>
      <p:sp>
        <p:nvSpPr>
          <p:cNvPr id="10257" name="Rectangle 17"/>
          <p:cNvSpPr>
            <a:spLocks noChangeArrowheads="1"/>
          </p:cNvSpPr>
          <p:nvPr/>
        </p:nvSpPr>
        <p:spPr bwMode="auto">
          <a:xfrm>
            <a:off x="3859067" y="3308189"/>
            <a:ext cx="971550" cy="400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0258" name="Rectangle 18"/>
          <p:cNvSpPr>
            <a:spLocks noChangeArrowheads="1"/>
          </p:cNvSpPr>
          <p:nvPr/>
        </p:nvSpPr>
        <p:spPr bwMode="auto">
          <a:xfrm>
            <a:off x="4887767" y="3308189"/>
            <a:ext cx="1543050" cy="400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13"/>
          </a:p>
        </p:txBody>
      </p:sp>
      <p:sp>
        <p:nvSpPr>
          <p:cNvPr id="10259" name="Line 19"/>
          <p:cNvSpPr>
            <a:spLocks noChangeShapeType="1"/>
          </p:cNvSpPr>
          <p:nvPr/>
        </p:nvSpPr>
        <p:spPr bwMode="auto">
          <a:xfrm flipH="1">
            <a:off x="3801917" y="3708239"/>
            <a:ext cx="342900" cy="228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0260" name="Line 20"/>
          <p:cNvSpPr>
            <a:spLocks noChangeShapeType="1"/>
          </p:cNvSpPr>
          <p:nvPr/>
        </p:nvSpPr>
        <p:spPr bwMode="auto">
          <a:xfrm>
            <a:off x="5344967" y="3708239"/>
            <a:ext cx="514350" cy="40005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13"/>
          </a:p>
        </p:txBody>
      </p:sp>
      <p:sp>
        <p:nvSpPr>
          <p:cNvPr id="10249" name="Text Box 9"/>
          <p:cNvSpPr txBox="1">
            <a:spLocks noChangeArrowheads="1"/>
          </p:cNvSpPr>
          <p:nvPr/>
        </p:nvSpPr>
        <p:spPr bwMode="auto">
          <a:xfrm>
            <a:off x="5143500" y="2360010"/>
            <a:ext cx="2743200" cy="584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dirty="0">
                <a:solidFill>
                  <a:schemeClr val="tx2">
                    <a:lumMod val="75000"/>
                  </a:schemeClr>
                </a:solidFill>
                <a:latin typeface="Garamond" panose="02020404030301010803" pitchFamily="18" charset="0"/>
                <a:ea typeface="Arial" charset="0"/>
                <a:cs typeface="Arial" charset="0"/>
              </a:rPr>
              <a:t>What the model say?                   The model said ‘Positive’</a:t>
            </a:r>
            <a:endParaRPr lang="en-US" altLang="en-US" sz="1600" dirty="0">
              <a:solidFill>
                <a:schemeClr val="tx2">
                  <a:lumMod val="75000"/>
                </a:schemeClr>
              </a:solidFill>
              <a:latin typeface="Garamond" panose="02020404030301010803" pitchFamily="18" charset="0"/>
              <a:ea typeface="Arial" charset="0"/>
              <a:cs typeface="Arial" charset="0"/>
            </a:endParaRPr>
          </a:p>
        </p:txBody>
      </p:sp>
      <p:sp>
        <p:nvSpPr>
          <p:cNvPr id="26" name="Text Box 8"/>
          <p:cNvSpPr txBox="1">
            <a:spLocks noChangeArrowheads="1"/>
          </p:cNvSpPr>
          <p:nvPr/>
        </p:nvSpPr>
        <p:spPr bwMode="auto">
          <a:xfrm>
            <a:off x="1887392" y="3841158"/>
            <a:ext cx="2457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1600" dirty="0">
                <a:solidFill>
                  <a:schemeClr val="tx2">
                    <a:lumMod val="75000"/>
                  </a:schemeClr>
                </a:solidFill>
                <a:latin typeface="Garamond" panose="02020404030301010803" pitchFamily="18" charset="0"/>
                <a:ea typeface="Arial" charset="0"/>
                <a:cs typeface="Arial" charset="0"/>
              </a:rPr>
              <a:t>Did the model get it correct? False, so the model did not get it correct.</a:t>
            </a:r>
            <a:endParaRPr lang="en-US" altLang="en-US" sz="1600" dirty="0">
              <a:solidFill>
                <a:schemeClr val="tx2">
                  <a:lumMod val="75000"/>
                </a:schemeClr>
              </a:solidFill>
              <a:latin typeface="Garamond" panose="02020404030301010803" pitchFamily="18" charset="0"/>
              <a:ea typeface="Arial" charset="0"/>
              <a:cs typeface="Arial" charset="0"/>
            </a:endParaRPr>
          </a:p>
        </p:txBody>
      </p:sp>
      <p:sp>
        <p:nvSpPr>
          <p:cNvPr id="28" name="Text Box 9"/>
          <p:cNvSpPr txBox="1">
            <a:spLocks noChangeArrowheads="1"/>
          </p:cNvSpPr>
          <p:nvPr/>
        </p:nvSpPr>
        <p:spPr bwMode="auto">
          <a:xfrm>
            <a:off x="5415956" y="4108289"/>
            <a:ext cx="2743200" cy="584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dirty="0">
                <a:solidFill>
                  <a:schemeClr val="tx2">
                    <a:lumMod val="75000"/>
                  </a:schemeClr>
                </a:solidFill>
                <a:latin typeface="Garamond" panose="02020404030301010803" pitchFamily="18" charset="0"/>
                <a:ea typeface="Arial" charset="0"/>
                <a:cs typeface="Arial" charset="0"/>
              </a:rPr>
              <a:t>What the model say?                   The model said ‘Negative’</a:t>
            </a:r>
            <a:endParaRPr lang="en-US" altLang="en-US" sz="1600" dirty="0">
              <a:solidFill>
                <a:schemeClr val="tx2">
                  <a:lumMod val="75000"/>
                </a:schemeClr>
              </a:solidFill>
              <a:latin typeface="Garamond" panose="02020404030301010803" pitchFamily="18" charset="0"/>
              <a:ea typeface="Arial" charset="0"/>
              <a:cs typeface="Arial" charset="0"/>
            </a:endParaRPr>
          </a:p>
        </p:txBody>
      </p:sp>
      <p:sp>
        <p:nvSpPr>
          <p:cNvPr id="30" name="Title 4"/>
          <p:cNvSpPr>
            <a:spLocks noGrp="1"/>
          </p:cNvSpPr>
          <p:nvPr>
            <p:ph type="title"/>
          </p:nvPr>
        </p:nvSpPr>
        <p:spPr>
          <a:xfrm>
            <a:off x="2282711" y="231848"/>
            <a:ext cx="6283394" cy="373856"/>
          </a:xfrm>
        </p:spPr>
        <p:txBody>
          <a:bodyPr>
            <a:normAutofit fontScale="90000"/>
          </a:bodyPr>
          <a:lstStyle/>
          <a:p>
            <a:r>
              <a:rPr lang="en-US" altLang="en-US" dirty="0"/>
              <a:t>Error Types </a:t>
            </a:r>
            <a:endParaRPr dirty="0"/>
          </a:p>
        </p:txBody>
      </p:sp>
      <p:pic>
        <p:nvPicPr>
          <p:cNvPr id="2" name="6_5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2750" y="4505325"/>
            <a:ext cx="487363" cy="487363"/>
          </a:xfrm>
          <a:prstGeom prst="rect">
            <a:avLst/>
          </a:prstGeom>
        </p:spPr>
      </p:pic>
    </p:spTree>
    <p:extLst>
      <p:ext uri="{BB962C8B-B14F-4D97-AF65-F5344CB8AC3E}">
        <p14:creationId xmlns:p14="http://schemas.microsoft.com/office/powerpoint/2010/main" val="2765273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9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82711" y="231848"/>
            <a:ext cx="6283394" cy="373856"/>
          </a:xfrm>
        </p:spPr>
        <p:txBody>
          <a:bodyPr>
            <a:normAutofit fontScale="90000"/>
          </a:bodyPr>
          <a:lstStyle/>
          <a:p>
            <a:r>
              <a:rPr lang="en-US" altLang="en-US" dirty="0"/>
              <a:t>Error Trade-off</a:t>
            </a:r>
            <a:endParaRPr dirty="0"/>
          </a:p>
        </p:txBody>
      </p:sp>
      <p:sp>
        <p:nvSpPr>
          <p:cNvPr id="5" name="Rectangle 5"/>
          <p:cNvSpPr>
            <a:spLocks noChangeArrowheads="1"/>
          </p:cNvSpPr>
          <p:nvPr/>
        </p:nvSpPr>
        <p:spPr bwMode="auto">
          <a:xfrm>
            <a:off x="1761984" y="990167"/>
            <a:ext cx="6950016" cy="3831818"/>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Which error type is worse in a classification model?</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Depends on the problem/business case. Recall the previous examples: false positive results in loss for a bank while false negative leads to a patient to die.</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Most classification models, including the logistic regression, provide probabilities as their output. </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A threshold is then used to decided the positive and negative cases</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By varying the threshold, one can trade false positives for false negatives and vice versa.</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6_5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999" y="4087356"/>
            <a:ext cx="487363" cy="487363"/>
          </a:xfrm>
          <a:prstGeom prst="rect">
            <a:avLst/>
          </a:prstGeom>
        </p:spPr>
      </p:pic>
    </p:spTree>
    <p:extLst>
      <p:ext uri="{BB962C8B-B14F-4D97-AF65-F5344CB8AC3E}">
        <p14:creationId xmlns:p14="http://schemas.microsoft.com/office/powerpoint/2010/main" val="4051197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82711" y="231848"/>
            <a:ext cx="6283394" cy="373856"/>
          </a:xfrm>
        </p:spPr>
        <p:txBody>
          <a:bodyPr>
            <a:normAutofit fontScale="90000"/>
          </a:bodyPr>
          <a:lstStyle/>
          <a:p>
            <a:r>
              <a:rPr lang="en-US" altLang="en-US" dirty="0"/>
              <a:t>Error Trade-off</a:t>
            </a:r>
            <a:endParaRPr dirty="0"/>
          </a:p>
        </p:txBody>
      </p:sp>
      <p:sp>
        <p:nvSpPr>
          <p:cNvPr id="5" name="Rectangle 5"/>
          <p:cNvSpPr>
            <a:spLocks noChangeArrowheads="1"/>
          </p:cNvSpPr>
          <p:nvPr/>
        </p:nvSpPr>
        <p:spPr bwMode="auto">
          <a:xfrm>
            <a:off x="1523991" y="963854"/>
            <a:ext cx="3475008" cy="349326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Increasing the threshold value means that we will be more strict in classifying an observation as positive.</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This results in lowering the false positives and true positives and increasing true and false negatives.</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On the other hand, lowering the threshold result in decreased false and true negatives and increased false and true positives.</a:t>
            </a: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6" name="Picture 2" descr="Image result for threshold false positive false negative trade of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910" y="1447253"/>
            <a:ext cx="3816811" cy="240112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5124587" y="605704"/>
            <a:ext cx="19735" cy="4104443"/>
          </a:xfrm>
          <a:prstGeom prst="line">
            <a:avLst/>
          </a:prstGeom>
        </p:spPr>
        <p:style>
          <a:lnRef idx="1">
            <a:schemeClr val="accent1"/>
          </a:lnRef>
          <a:fillRef idx="0">
            <a:schemeClr val="accent1"/>
          </a:fillRef>
          <a:effectRef idx="0">
            <a:schemeClr val="accent1"/>
          </a:effectRef>
          <a:fontRef idx="minor">
            <a:schemeClr val="tx1"/>
          </a:fontRef>
        </p:style>
      </p:cxnSp>
      <p:pic>
        <p:nvPicPr>
          <p:cNvPr id="2" name="6_5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9739" y="4111363"/>
            <a:ext cx="487363" cy="487363"/>
          </a:xfrm>
          <a:prstGeom prst="rect">
            <a:avLst/>
          </a:prstGeom>
        </p:spPr>
      </p:pic>
    </p:spTree>
    <p:extLst>
      <p:ext uri="{BB962C8B-B14F-4D97-AF65-F5344CB8AC3E}">
        <p14:creationId xmlns:p14="http://schemas.microsoft.com/office/powerpoint/2010/main" val="2727892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62975" y="231848"/>
            <a:ext cx="6303129" cy="373856"/>
          </a:xfrm>
        </p:spPr>
        <p:txBody>
          <a:bodyPr>
            <a:normAutofit fontScale="90000"/>
          </a:bodyPr>
          <a:lstStyle/>
          <a:p>
            <a:r>
              <a:rPr lang="en-US" dirty="0"/>
              <a:t>Example</a:t>
            </a:r>
            <a:endParaRPr dirty="0"/>
          </a:p>
        </p:txBody>
      </p:sp>
      <p:sp>
        <p:nvSpPr>
          <p:cNvPr id="5" name="Rectangle 5"/>
          <p:cNvSpPr>
            <a:spLocks noChangeArrowheads="1"/>
          </p:cNvSpPr>
          <p:nvPr/>
        </p:nvSpPr>
        <p:spPr bwMode="auto">
          <a:xfrm>
            <a:off x="1827768" y="773079"/>
            <a:ext cx="7007046" cy="4349909"/>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(ISLR)</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dplyr</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(caret)</a:t>
            </a:r>
          </a:p>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300" dirty="0">
                <a:latin typeface="Consolas" panose="020B0609020204030204" pitchFamily="49" charset="0"/>
                <a:ea typeface="Cambria" panose="02040503050406030204" pitchFamily="18" charset="0"/>
                <a:cs typeface="Times New Roman" panose="02020603050405020304" pitchFamily="18" charset="0"/>
              </a:rPr>
              <a:t>&lt;-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sample</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nrow</a:t>
            </a:r>
            <a:r>
              <a:rPr lang="en-US" sz="1300" dirty="0">
                <a:latin typeface="Consolas" panose="020B0609020204030204" pitchFamily="49" charset="0"/>
                <a:ea typeface="Cambria" panose="02040503050406030204" pitchFamily="18" charset="0"/>
                <a:cs typeface="Times New Roman" panose="02020603050405020304" pitchFamily="18" charset="0"/>
              </a:rPr>
              <a:t>(Default),</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nrow</a:t>
            </a:r>
            <a:r>
              <a:rPr lang="en-US" sz="1300" dirty="0">
                <a:latin typeface="Consolas" panose="020B0609020204030204" pitchFamily="49" charset="0"/>
                <a:ea typeface="Cambria" panose="02040503050406030204" pitchFamily="18" charset="0"/>
                <a:cs typeface="Times New Roman" panose="02020603050405020304" pitchFamily="18" charset="0"/>
              </a:rPr>
              <a:t>(Default)</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0.8</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Default_Train</a:t>
            </a:r>
            <a:r>
              <a:rPr lang="en-US" sz="1300" dirty="0">
                <a:latin typeface="Consolas" panose="020B0609020204030204" pitchFamily="49" charset="0"/>
                <a:ea typeface="Cambria" panose="02040503050406030204" pitchFamily="18" charset="0"/>
                <a:cs typeface="Times New Roman" panose="02020603050405020304" pitchFamily="18" charset="0"/>
              </a:rPr>
              <a:t>&lt;-Default[</a:t>
            </a:r>
            <a:r>
              <a:rPr lang="en-US" sz="13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300" dirty="0">
                <a:latin typeface="Consolas" panose="020B0609020204030204" pitchFamily="49" charset="0"/>
                <a:ea typeface="Cambria" panose="02040503050406030204" pitchFamily="18" charset="0"/>
                <a:cs typeface="Times New Roman" panose="02020603050405020304" pitchFamily="18" charset="0"/>
              </a:rPr>
              <a:t>&lt;-Default[</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300" dirty="0">
                <a:latin typeface="Consolas" panose="020B0609020204030204" pitchFamily="49" charset="0"/>
                <a:ea typeface="Cambria" panose="02040503050406030204" pitchFamily="18" charset="0"/>
                <a:cs typeface="Times New Roman" panose="02020603050405020304" pitchFamily="18" charset="0"/>
              </a:rPr>
              <a:t>(default</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300" dirty="0" err="1">
                <a:latin typeface="Consolas" panose="020B0609020204030204" pitchFamily="49" charset="0"/>
                <a:ea typeface="Cambria" panose="02040503050406030204" pitchFamily="18" charset="0"/>
                <a:cs typeface="Times New Roman" panose="02020603050405020304" pitchFamily="18" charset="0"/>
              </a:rPr>
              <a:t>Default_Train</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prob</a:t>
            </a:r>
            <a:r>
              <a:rPr lang="en-US" sz="1300" dirty="0">
                <a:latin typeface="Consolas" panose="020B0609020204030204" pitchFamily="49" charset="0"/>
                <a:ea typeface="Cambria" panose="02040503050406030204" pitchFamily="18" charset="0"/>
                <a:cs typeface="Times New Roman" panose="02020603050405020304" pitchFamily="18" charset="0"/>
              </a:rPr>
              <a:t>&lt;-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Model,Default_Test</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type =</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"response"</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cut_off</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0.5</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300" dirty="0">
                <a:latin typeface="Consolas" panose="020B0609020204030204" pitchFamily="49" charset="0"/>
                <a:ea typeface="Cambria" panose="02040503050406030204" pitchFamily="18" charset="0"/>
                <a:cs typeface="Times New Roman" panose="02020603050405020304" pitchFamily="18" charset="0"/>
              </a:rPr>
              <a:t> &lt;-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ifelse</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prob</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cut_off</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confusionMatrix</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default</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positive=</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3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Confusion Matrix and Statistics</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Reference</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Prediction   No  Yes</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No  1923   53</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Yes    7   17</a:t>
            </a:r>
            <a:br>
              <a:rPr lang="en-US" sz="1300" dirty="0">
                <a:latin typeface="Consolas" panose="020B0609020204030204" pitchFamily="49" charset="0"/>
                <a:ea typeface="Cambria" panose="02040503050406030204" pitchFamily="18" charset="0"/>
                <a:cs typeface="Times New Roman" panose="02020603050405020304" pitchFamily="18" charset="0"/>
              </a:rPr>
            </a:br>
            <a:br>
              <a:rPr lang="en-US" sz="1300" dirty="0">
                <a:latin typeface="Cambria" panose="02040503050406030204" pitchFamily="18" charset="0"/>
                <a:ea typeface="Cambria" panose="02040503050406030204" pitchFamily="18" charset="0"/>
                <a:cs typeface="Times New Roman" panose="02020603050405020304" pitchFamily="18" charset="0"/>
              </a:rPr>
            </a:br>
            <a:endParaRPr lang="en-US" sz="1300" dirty="0">
              <a:solidFill>
                <a:schemeClr val="tx2">
                  <a:lumMod val="75000"/>
                </a:schemeClr>
              </a:solidFill>
              <a:latin typeface="Garamond" panose="02020404030301010803" pitchFamily="18" charset="0"/>
              <a:ea typeface="Arial" charset="0"/>
              <a:cs typeface="Arial" charset="0"/>
            </a:endParaRPr>
          </a:p>
        </p:txBody>
      </p:sp>
      <p:sp>
        <p:nvSpPr>
          <p:cNvPr id="4" name="Oval 3"/>
          <p:cNvSpPr/>
          <p:nvPr/>
        </p:nvSpPr>
        <p:spPr>
          <a:xfrm>
            <a:off x="3729963" y="4236501"/>
            <a:ext cx="335499"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065462" y="4104932"/>
            <a:ext cx="453911" cy="18419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4466746" y="3920736"/>
            <a:ext cx="1314651" cy="300082"/>
          </a:xfrm>
          <a:prstGeom prst="rect">
            <a:avLst/>
          </a:prstGeom>
          <a:noFill/>
        </p:spPr>
        <p:txBody>
          <a:bodyPr wrap="square" rtlCol="0">
            <a:spAutoFit/>
          </a:bodyPr>
          <a:lstStyle/>
          <a:p>
            <a:r>
              <a:rPr lang="en-US" dirty="0"/>
              <a:t>False Negative</a:t>
            </a:r>
          </a:p>
        </p:txBody>
      </p:sp>
      <p:sp>
        <p:nvSpPr>
          <p:cNvPr id="10" name="Oval 9"/>
          <p:cNvSpPr/>
          <p:nvPr/>
        </p:nvSpPr>
        <p:spPr>
          <a:xfrm>
            <a:off x="3361571" y="4417703"/>
            <a:ext cx="286161"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647732" y="4565422"/>
            <a:ext cx="351946" cy="14063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999678" y="4521862"/>
            <a:ext cx="1314651" cy="300082"/>
          </a:xfrm>
          <a:prstGeom prst="rect">
            <a:avLst/>
          </a:prstGeom>
          <a:noFill/>
        </p:spPr>
        <p:txBody>
          <a:bodyPr wrap="square" rtlCol="0">
            <a:spAutoFit/>
          </a:bodyPr>
          <a:lstStyle/>
          <a:p>
            <a:r>
              <a:rPr lang="en-US" dirty="0"/>
              <a:t>False Positive</a:t>
            </a:r>
          </a:p>
        </p:txBody>
      </p:sp>
      <p:pic>
        <p:nvPicPr>
          <p:cNvPr id="2" name="6_5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2750" y="5143500"/>
            <a:ext cx="487363" cy="487363"/>
          </a:xfrm>
          <a:prstGeom prst="rect">
            <a:avLst/>
          </a:prstGeom>
        </p:spPr>
      </p:pic>
    </p:spTree>
    <p:extLst>
      <p:ext uri="{BB962C8B-B14F-4D97-AF65-F5344CB8AC3E}">
        <p14:creationId xmlns:p14="http://schemas.microsoft.com/office/powerpoint/2010/main" val="1126923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62975" y="231848"/>
            <a:ext cx="6303129" cy="373856"/>
          </a:xfrm>
        </p:spPr>
        <p:txBody>
          <a:bodyPr>
            <a:normAutofit fontScale="90000"/>
          </a:bodyPr>
          <a:lstStyle/>
          <a:p>
            <a:r>
              <a:rPr lang="en-US" altLang="en-US" dirty="0"/>
              <a:t>Example</a:t>
            </a:r>
            <a:endParaRPr dirty="0"/>
          </a:p>
        </p:txBody>
      </p:sp>
      <p:sp>
        <p:nvSpPr>
          <p:cNvPr id="5" name="Rectangle 5"/>
          <p:cNvSpPr>
            <a:spLocks noChangeArrowheads="1"/>
          </p:cNvSpPr>
          <p:nvPr/>
        </p:nvSpPr>
        <p:spPr bwMode="auto">
          <a:xfrm>
            <a:off x="1827768" y="773079"/>
            <a:ext cx="7007046" cy="292388"/>
          </a:xfrm>
          <a:prstGeom prst="rect">
            <a:avLst/>
          </a:prstGeom>
          <a:noFill/>
          <a:ln w="12700" cap="sq">
            <a:noFill/>
            <a:miter lim="800000"/>
            <a:headEnd type="none" w="sm" len="sm"/>
            <a:tailEnd type="none" w="sm" len="sm"/>
          </a:ln>
        </p:spPr>
        <p:txBody>
          <a:bodyPr wrap="square">
            <a:spAutoFit/>
          </a:bodyPr>
          <a:lstStyle/>
          <a:p>
            <a:pPr latinLnBrk="1">
              <a:spcAft>
                <a:spcPts val="1000"/>
              </a:spcAft>
            </a:pPr>
            <a:endParaRPr lang="en-US" sz="1300" dirty="0">
              <a:solidFill>
                <a:schemeClr val="tx2">
                  <a:lumMod val="75000"/>
                </a:schemeClr>
              </a:solidFill>
              <a:latin typeface="Garamond" panose="02020404030301010803" pitchFamily="18" charset="0"/>
              <a:ea typeface="Arial" charset="0"/>
              <a:cs typeface="Arial" charset="0"/>
            </a:endParaRPr>
          </a:p>
        </p:txBody>
      </p:sp>
      <p:sp>
        <p:nvSpPr>
          <p:cNvPr id="2" name="Rectangle 1"/>
          <p:cNvSpPr/>
          <p:nvPr/>
        </p:nvSpPr>
        <p:spPr>
          <a:xfrm>
            <a:off x="2170361" y="743591"/>
            <a:ext cx="5789523" cy="4072910"/>
          </a:xfrm>
          <a:prstGeom prst="rect">
            <a:avLst/>
          </a:prstGeom>
        </p:spPr>
        <p:txBody>
          <a:bodyPr wrap="square">
            <a:spAutoFit/>
          </a:bodyPr>
          <a:lstStyle/>
          <a:p>
            <a:pPr latinLnBrk="1">
              <a:spcAft>
                <a:spcPts val="1000"/>
              </a:spcAft>
            </a:pPr>
            <a:r>
              <a:rPr lang="en-US" sz="1100" dirty="0" err="1">
                <a:latin typeface="Consolas" panose="020B0609020204030204" pitchFamily="49" charset="0"/>
                <a:ea typeface="Cambria" panose="02040503050406030204" pitchFamily="18" charset="0"/>
                <a:cs typeface="Times New Roman" panose="02020603050405020304" pitchFamily="18" charset="0"/>
              </a:rPr>
              <a:t>cut_off</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0.3</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100" dirty="0">
                <a:latin typeface="Consolas" panose="020B0609020204030204" pitchFamily="49" charset="0"/>
                <a:ea typeface="Cambria" panose="02040503050406030204" pitchFamily="18" charset="0"/>
                <a:cs typeface="Times New Roman" panose="02020603050405020304" pitchFamily="18" charset="0"/>
              </a:rPr>
              <a:t> &lt;-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ifelse</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prob</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dirty="0" err="1">
                <a:latin typeface="Consolas" panose="020B0609020204030204" pitchFamily="49" charset="0"/>
                <a:ea typeface="Cambria" panose="02040503050406030204" pitchFamily="18" charset="0"/>
                <a:cs typeface="Times New Roman" panose="02020603050405020304" pitchFamily="18" charset="0"/>
              </a:rPr>
              <a:t>cut_off</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100" dirty="0">
                <a:latin typeface="Consolas" panose="020B0609020204030204" pitchFamily="49" charset="0"/>
                <a:ea typeface="Cambria" panose="02040503050406030204" pitchFamily="18" charset="0"/>
                <a:cs typeface="Times New Roman" panose="02020603050405020304" pitchFamily="18" charset="0"/>
              </a:rPr>
              <a:t>)</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confusionMatrix</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1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default</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positive=</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1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100" dirty="0">
                <a:latin typeface="Consolas" panose="020B0609020204030204" pitchFamily="49" charset="0"/>
                <a:ea typeface="Cambria" panose="02040503050406030204" pitchFamily="18" charset="0"/>
                <a:cs typeface="Times New Roman" panose="02020603050405020304" pitchFamily="18" charset="0"/>
              </a:rPr>
              <a:t>## Confusion Matrix and Statistics</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Reference</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Prediction   No  Yes</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No  1901   41</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Yes   29   29</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a:t>
            </a:r>
            <a:br>
              <a:rPr lang="en-US" sz="1100" dirty="0">
                <a:latin typeface="Consolas" panose="020B0609020204030204" pitchFamily="49" charset="0"/>
                <a:ea typeface="Cambria" panose="02040503050406030204" pitchFamily="18" charset="0"/>
                <a:cs typeface="Times New Roman" panose="02020603050405020304" pitchFamily="18" charset="0"/>
              </a:rPr>
            </a:b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err="1">
                <a:latin typeface="Consolas" panose="020B0609020204030204" pitchFamily="49" charset="0"/>
                <a:ea typeface="Cambria" panose="02040503050406030204" pitchFamily="18" charset="0"/>
                <a:cs typeface="Times New Roman" panose="02020603050405020304" pitchFamily="18" charset="0"/>
              </a:rPr>
              <a:t>cut_off</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0.7</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100" dirty="0">
                <a:latin typeface="Consolas" panose="020B0609020204030204" pitchFamily="49" charset="0"/>
                <a:ea typeface="Cambria" panose="02040503050406030204" pitchFamily="18" charset="0"/>
                <a:cs typeface="Times New Roman" panose="02020603050405020304" pitchFamily="18" charset="0"/>
              </a:rPr>
              <a:t> &lt;-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ifelse</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prob</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dirty="0" err="1">
                <a:latin typeface="Consolas" panose="020B0609020204030204" pitchFamily="49" charset="0"/>
                <a:ea typeface="Cambria" panose="02040503050406030204" pitchFamily="18" charset="0"/>
                <a:cs typeface="Times New Roman" panose="02020603050405020304" pitchFamily="18" charset="0"/>
              </a:rPr>
              <a:t>cut_off</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100" dirty="0">
                <a:latin typeface="Consolas" panose="020B0609020204030204" pitchFamily="49" charset="0"/>
                <a:ea typeface="Cambria" panose="02040503050406030204" pitchFamily="18" charset="0"/>
                <a:cs typeface="Times New Roman" panose="02020603050405020304" pitchFamily="18" charset="0"/>
              </a:rPr>
              <a:t>)</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confusionMatrix</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1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default</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positive=</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1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100" dirty="0">
                <a:latin typeface="Consolas" panose="020B0609020204030204" pitchFamily="49" charset="0"/>
                <a:ea typeface="Cambria" panose="02040503050406030204" pitchFamily="18" charset="0"/>
                <a:cs typeface="Times New Roman" panose="02020603050405020304" pitchFamily="18" charset="0"/>
              </a:rPr>
              <a:t>## Confusion Matrix and Statistics</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Reference</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Prediction   No  Yes</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No  1928   60</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Yes    2   10</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a:t>
            </a:r>
            <a:br>
              <a:rPr lang="en-US" sz="1100" dirty="0">
                <a:latin typeface="Consolas" panose="020B0609020204030204" pitchFamily="49" charset="0"/>
                <a:ea typeface="Cambria" panose="02040503050406030204" pitchFamily="18" charset="0"/>
                <a:cs typeface="Times New Roman" panose="02020603050405020304" pitchFamily="18" charset="0"/>
              </a:rPr>
            </a:br>
            <a:endParaRPr lang="en-US" sz="11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Oval 5"/>
          <p:cNvSpPr/>
          <p:nvPr/>
        </p:nvSpPr>
        <p:spPr>
          <a:xfrm>
            <a:off x="3782590" y="2038050"/>
            <a:ext cx="335499"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118089" y="1906481"/>
            <a:ext cx="453911" cy="18419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4519373" y="1722285"/>
            <a:ext cx="1314651" cy="300082"/>
          </a:xfrm>
          <a:prstGeom prst="rect">
            <a:avLst/>
          </a:prstGeom>
          <a:noFill/>
        </p:spPr>
        <p:txBody>
          <a:bodyPr wrap="square" rtlCol="0">
            <a:spAutoFit/>
          </a:bodyPr>
          <a:lstStyle/>
          <a:p>
            <a:r>
              <a:rPr lang="en-US" dirty="0"/>
              <a:t>False Negative</a:t>
            </a:r>
          </a:p>
        </p:txBody>
      </p:sp>
      <p:sp>
        <p:nvSpPr>
          <p:cNvPr id="9" name="Oval 8"/>
          <p:cNvSpPr/>
          <p:nvPr/>
        </p:nvSpPr>
        <p:spPr>
          <a:xfrm>
            <a:off x="3782590" y="4021919"/>
            <a:ext cx="335499"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4118089" y="3909806"/>
            <a:ext cx="453911" cy="18419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4519373" y="3725610"/>
            <a:ext cx="1314651" cy="300082"/>
          </a:xfrm>
          <a:prstGeom prst="rect">
            <a:avLst/>
          </a:prstGeom>
          <a:noFill/>
        </p:spPr>
        <p:txBody>
          <a:bodyPr wrap="square" rtlCol="0">
            <a:spAutoFit/>
          </a:bodyPr>
          <a:lstStyle/>
          <a:p>
            <a:r>
              <a:rPr lang="en-US" dirty="0"/>
              <a:t>False Negative</a:t>
            </a:r>
          </a:p>
        </p:txBody>
      </p:sp>
      <p:sp>
        <p:nvSpPr>
          <p:cNvPr id="12" name="Oval 11"/>
          <p:cNvSpPr/>
          <p:nvPr/>
        </p:nvSpPr>
        <p:spPr>
          <a:xfrm>
            <a:off x="3361571" y="2209684"/>
            <a:ext cx="286161"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3647732" y="2357403"/>
            <a:ext cx="351946" cy="14063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3999678" y="2422592"/>
            <a:ext cx="1314651" cy="300082"/>
          </a:xfrm>
          <a:prstGeom prst="rect">
            <a:avLst/>
          </a:prstGeom>
          <a:noFill/>
        </p:spPr>
        <p:txBody>
          <a:bodyPr wrap="square" rtlCol="0">
            <a:spAutoFit/>
          </a:bodyPr>
          <a:lstStyle/>
          <a:p>
            <a:r>
              <a:rPr lang="en-US" dirty="0"/>
              <a:t>False Positive</a:t>
            </a:r>
          </a:p>
        </p:txBody>
      </p:sp>
      <p:sp>
        <p:nvSpPr>
          <p:cNvPr id="15" name="Oval 14"/>
          <p:cNvSpPr/>
          <p:nvPr/>
        </p:nvSpPr>
        <p:spPr>
          <a:xfrm>
            <a:off x="3425176" y="4197339"/>
            <a:ext cx="286161" cy="236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3654576" y="4393197"/>
            <a:ext cx="299852" cy="13487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3853797" y="4426034"/>
            <a:ext cx="1314651" cy="300082"/>
          </a:xfrm>
          <a:prstGeom prst="rect">
            <a:avLst/>
          </a:prstGeom>
          <a:noFill/>
        </p:spPr>
        <p:txBody>
          <a:bodyPr wrap="square" rtlCol="0">
            <a:spAutoFit/>
          </a:bodyPr>
          <a:lstStyle/>
          <a:p>
            <a:r>
              <a:rPr lang="en-US" dirty="0"/>
              <a:t>False Positive</a:t>
            </a:r>
          </a:p>
        </p:txBody>
      </p:sp>
      <p:cxnSp>
        <p:nvCxnSpPr>
          <p:cNvPr id="18" name="Straight Arrow Connector 17"/>
          <p:cNvCxnSpPr/>
          <p:nvPr/>
        </p:nvCxnSpPr>
        <p:spPr>
          <a:xfrm flipV="1">
            <a:off x="5060014" y="2407595"/>
            <a:ext cx="0" cy="2761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a:off x="5638817" y="1787474"/>
            <a:ext cx="0" cy="3032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p:nvPr/>
        </p:nvCxnSpPr>
        <p:spPr>
          <a:xfrm>
            <a:off x="4954638" y="4422913"/>
            <a:ext cx="0" cy="3032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p:cNvCxnSpPr/>
          <p:nvPr/>
        </p:nvCxnSpPr>
        <p:spPr>
          <a:xfrm flipV="1">
            <a:off x="5708524" y="3771722"/>
            <a:ext cx="0" cy="2761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5" name="6_5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8788" y="4595813"/>
            <a:ext cx="487362" cy="487362"/>
          </a:xfrm>
          <a:prstGeom prst="rect">
            <a:avLst/>
          </a:prstGeom>
        </p:spPr>
      </p:pic>
    </p:spTree>
    <p:extLst>
      <p:ext uri="{BB962C8B-B14F-4D97-AF65-F5344CB8AC3E}">
        <p14:creationId xmlns:p14="http://schemas.microsoft.com/office/powerpoint/2010/main" val="19315696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82" fill="hold"/>
                                        <p:tgtEl>
                                          <p:spTgt spid="25"/>
                                        </p:tgtEl>
                                      </p:cBhvr>
                                    </p:cmd>
                                  </p:childTnLst>
                                </p:cTn>
                              </p:par>
                            </p:childTnLst>
                          </p:cTn>
                        </p:par>
                      </p:childTnLst>
                    </p:cTn>
                  </p:par>
                </p:childTnLst>
              </p:cTn>
              <p:nextCondLst>
                <p:cond evt="onClick" delay="0">
                  <p:tgtEl>
                    <p:spTgt spid="25"/>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26769</TotalTime>
  <Words>1714</Words>
  <Application>Microsoft Macintosh PowerPoint</Application>
  <PresentationFormat>On-screen Show (16:9)</PresentationFormat>
  <Paragraphs>87</Paragraphs>
  <Slides>9</Slides>
  <Notes>9</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Arial Black</vt:lpstr>
      <vt:lpstr>Calibri</vt:lpstr>
      <vt:lpstr>Cambria</vt:lpstr>
      <vt:lpstr>Consolas</vt:lpstr>
      <vt:lpstr>Garamond</vt:lpstr>
      <vt:lpstr>Times New Roman</vt:lpstr>
      <vt:lpstr>Wingdings</vt:lpstr>
      <vt:lpstr>Office Theme</vt:lpstr>
      <vt:lpstr>Classification Errors</vt:lpstr>
      <vt:lpstr>Classification Error</vt:lpstr>
      <vt:lpstr>Examples</vt:lpstr>
      <vt:lpstr>Confusion Matrix</vt:lpstr>
      <vt:lpstr>Error Types </vt:lpstr>
      <vt:lpstr>Error Trade-off</vt:lpstr>
      <vt:lpstr>Error Trade-off</vt:lpstr>
      <vt:lpstr>Example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358</cp:revision>
  <dcterms:created xsi:type="dcterms:W3CDTF">2016-02-11T18:06:46Z</dcterms:created>
  <dcterms:modified xsi:type="dcterms:W3CDTF">2019-02-04T20:19:47Z</dcterms:modified>
</cp:coreProperties>
</file>